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Props/app0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openxmlformats.org/package/2006/relationships/metadata/extended-properties" Target="docProps/app0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8" r:id="rId12"/>
    <p:sldId id="270" r:id="rId13"/>
    <p:sldId id="281" r:id="rId14"/>
    <p:sldId id="272" r:id="rId15"/>
    <p:sldId id="273" r:id="rId16"/>
    <p:sldId id="274" r:id="rId17"/>
    <p:sldId id="275" r:id="rId18"/>
    <p:sldId id="276" r:id="rId19"/>
    <p:sldId id="277" r:id="rId20"/>
    <p:sldId id="279" r:id="rId21"/>
    <p:sldId id="280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3" autoAdjust="0"/>
    <p:restoredTop sz="94711" autoAdjust="0"/>
  </p:normalViewPr>
  <p:slideViewPr>
    <p:cSldViewPr snapToGrid="0" snapToObjects="1">
      <p:cViewPr>
        <p:scale>
          <a:sx n="62" d="100"/>
          <a:sy n="62" d="100"/>
        </p:scale>
        <p:origin x="604" y="54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9DAEE-9D5C-4774-B4AA-07295552A1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134504-1615-42DC-8901-051E412EC3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9CC8CE-B9F1-41DF-87A4-7174AFF141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5/29/2019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A86685-2322-4FE7-A530-5E20EE5764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B85E0C-1816-4938-8401-F27BE45E7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5932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6A4B92-70FE-45E6-B79D-74347EECE4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AE1FFA2-AEE9-4339-B6DA-5E90546DF9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73F05C-BCFD-49D6-ABA8-E77DF458F0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5/29/2019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D1367E-DE60-4829-AAA5-332153EB56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7A7B81-3E90-4C7F-89D4-79619C6105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3739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5F21D9B-B1B1-4ADA-9F08-1C42AE54E45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6C230A-4C07-4E33-8387-45C567802E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1A422A-116B-46FE-ADC7-71B3523D67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5/29/2019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1039A8-B197-4885-9D34-62F61F8DC6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6EB06D-4C38-4439-9ECA-74C30C1781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0670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1093C-3CFE-435E-9962-F4021623F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12EA67-D8F9-4941-B952-F044A24DE6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90FFAA-CDC5-4BEA-9812-99BB6CADC0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5/29/2019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1AEE38-F238-48A0-B19A-D90CD80386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434D26-4AED-4835-95F9-7C61EB4FB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4024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D2C88F-40FE-4F76-B93C-49A3FBAB3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3C8E24-567C-461F-A3C3-7C7CF4F199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93DAFD-5095-4621-806A-487588343F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5/29/2019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2D9F24-4699-45CC-9231-9D24CC1363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878F29-7043-475C-9FB9-2622021E0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4875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036A1-C9FA-4ACE-8763-196375D5C8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C855E9-9ED8-4EB6-A4ED-930FA55825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0E0B06-2BD7-4812-B906-CBAD7EE55C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417863-5542-4698-973F-EFBE831DB9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5/29/2019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A5EC43-5090-4306-9006-D282E3ACAF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D79460-78D8-47FC-996C-3583C15E6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2100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88EDDC-821E-4BC5-862B-2A4EDB0273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0B3F17-2AE7-4386-9A0D-0320F6B8FC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1DC5A4-115B-4EFD-9E0B-268126B935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7E416D0-7D4A-47CA-8072-A5040BA388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9D010DC-CE87-4C0E-8632-947DE8A0F18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770592-9909-4536-969E-CD2ADA61F0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5/29/2019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86BF702-5882-40D8-B3C3-08127E127A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E61C49F-78A5-4427-93BB-967C69B10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5753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3AC216-0042-401B-A2E4-6478B017C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DE71564-2260-4AF2-ADE8-46DFCBBC9E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5/29/2019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5FF770-BA2E-4456-89F1-A21DAE3AB7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4FE5D7-B788-41CF-9358-C64C81FD6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099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6E7D7-1675-49C0-A288-AAA366FF57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5/29/2019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4BEC195-DA67-4C79-A940-AE7109EB80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2898CB-99AE-4F07-91ED-4A46405AE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9500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4D36FE-AE9E-48E9-871E-3E0BCD2B2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7EFD65-34E6-4565-8757-37B7C44EFE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8B02B7-E0B7-4A91-A2C7-5027E4069B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D36944-59F5-4089-B198-CFB9860F90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5/29/2019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954C89-F0C1-4ACF-A17C-7340251810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7C95DF-5273-48E1-BA26-3717375BA6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6937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21206-63B3-43B7-B1B7-67B0C2F0F6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3EF69DC-F2F3-4F31-B22C-6FAB7F897BC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0CBA05-DDA9-4CF9-8A17-9A818DDF17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75AC68-B632-497B-8476-96F606F1E1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5/29/2019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F5A006-E5EC-460F-98B1-432C8D48EB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F5387B-A37F-481A-8C9C-54201C2F44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4331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802C61D-CD6E-46E2-A4A4-C1F6D4D70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B17622-8691-47F8-B526-7A4ACFBEF3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503965-9746-4813-B25D-D605A99020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5/29/2019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34FE7E-9F79-4225-BDFF-E521CCD711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1C8400-3D3E-4A69-8C80-3CA5423BD6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8116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cdw_sdss" TargetMode="External"/><Relationship Id="rId2" Type="http://schemas.openxmlformats.org/officeDocument/2006/relationships/hyperlink" Target="http://laderast.github.io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mailto:laderast@ohsu.edu" TargetMode="External"/><Relationship Id="rId2" Type="http://schemas.openxmlformats.org/officeDocument/2006/relationships/hyperlink" Target="http://bit.ly/cdw_sdss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laderast.github.io/clinical_data_wrangling/" TargetMode="External"/><Relationship Id="rId4" Type="http://schemas.openxmlformats.org/officeDocument/2006/relationships/hyperlink" Target="http://laderast.github.io/burro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laderast.github.io/clinical_data_wrangling/RequestingDataAccessInstructions.pdf" TargetMode="External"/><Relationship Id="rId2" Type="http://schemas.openxmlformats.org/officeDocument/2006/relationships/hyperlink" Target="http://sleepdata.org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2130426"/>
            <a:ext cx="7772400" cy="1470025"/>
          </a:xfrm>
        </p:spPr>
        <p:txBody>
          <a:bodyPr>
            <a:normAutofit fontScale="90000"/>
          </a:bodyPr>
          <a:lstStyle/>
          <a:p>
            <a:r>
              <a:rPr dirty="0"/>
              <a:t>Clinical Data Wrangling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/>
              <a:t>Active/Didactic Learning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95600" y="3886200"/>
            <a:ext cx="6400800" cy="1752600"/>
          </a:xfrm>
        </p:spPr>
        <p:txBody>
          <a:bodyPr>
            <a:normAutofit/>
          </a:bodyPr>
          <a:lstStyle/>
          <a:p>
            <a:br>
              <a:rPr dirty="0"/>
            </a:br>
            <a:r>
              <a:rPr dirty="0"/>
              <a:t>Ted Laderas, Nicole Weiskopf and Eilis Boudreau</a:t>
            </a:r>
            <a:endParaRPr lang="en-US" dirty="0"/>
          </a:p>
          <a:p>
            <a:r>
              <a:rPr lang="en-US" dirty="0"/>
              <a:t>@</a:t>
            </a:r>
            <a:r>
              <a:rPr lang="en-US" dirty="0" err="1"/>
              <a:t>tladeras</a:t>
            </a:r>
            <a:r>
              <a:rPr lang="en-US" dirty="0"/>
              <a:t> | </a:t>
            </a:r>
            <a:r>
              <a:rPr lang="en-US" dirty="0">
                <a:hlinkClick r:id="rId2"/>
              </a:rPr>
              <a:t>http://laderast.github.io</a:t>
            </a:r>
            <a:endParaRPr lang="en-US" dirty="0"/>
          </a:p>
          <a:p>
            <a:r>
              <a:rPr lang="en-US" dirty="0"/>
              <a:t>Slides: </a:t>
            </a:r>
            <a:r>
              <a:rPr lang="en-US" dirty="0">
                <a:hlinkClick r:id="rId3"/>
              </a:rPr>
              <a:t>http://bit.ly/cdw_sdss</a:t>
            </a:r>
            <a:r>
              <a:rPr lang="en-US" dirty="0"/>
              <a:t> 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t>2019-05-29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dirty="0"/>
              <a:t>Lecture: Background about Sleep</a:t>
            </a:r>
            <a:r>
              <a:rPr lang="en-US" dirty="0"/>
              <a:t> Apnea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3785" y="1607908"/>
            <a:ext cx="4645631" cy="4525963"/>
          </a:xfrm>
        </p:spPr>
        <p:txBody>
          <a:bodyPr/>
          <a:lstStyle/>
          <a:p>
            <a:pPr lvl="1"/>
            <a:r>
              <a:rPr dirty="0"/>
              <a:t>Eilis Boudreau: Sleep Neurologist</a:t>
            </a:r>
          </a:p>
          <a:p>
            <a:pPr lvl="1"/>
            <a:r>
              <a:rPr dirty="0"/>
              <a:t>How we think cardiovascular disease is related to sleep disorders</a:t>
            </a:r>
          </a:p>
          <a:p>
            <a:pPr lvl="1"/>
            <a:r>
              <a:rPr dirty="0"/>
              <a:t>How we measure sleep disorders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5FC9E64-53D6-4717-86FA-9A6207E633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1065" y="1415319"/>
            <a:ext cx="4146987" cy="46860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3363586-3E8C-49C5-8298-647533AC6A98}"/>
              </a:ext>
            </a:extLst>
          </p:cNvPr>
          <p:cNvSpPr txBox="1"/>
          <p:nvPr/>
        </p:nvSpPr>
        <p:spPr>
          <a:xfrm>
            <a:off x="7067227" y="6035350"/>
            <a:ext cx="4695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www.sleepwell.org</a:t>
            </a:r>
            <a:r>
              <a:rPr lang="en-US" dirty="0"/>
              <a:t>/snoring/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t>Lecture: Data Reuse and Data Quality Issues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81200" y="1600201"/>
            <a:ext cx="8229600" cy="1584789"/>
          </a:xfrm>
        </p:spPr>
        <p:txBody>
          <a:bodyPr>
            <a:normAutofit fontScale="92500" lnSpcReduction="10000"/>
          </a:bodyPr>
          <a:lstStyle/>
          <a:p>
            <a:pPr lvl="1"/>
            <a:r>
              <a:rPr dirty="0"/>
              <a:t>Nicole Weiskopf</a:t>
            </a:r>
            <a:r>
              <a:rPr lang="en-US" dirty="0"/>
              <a:t>: EHRs and Data Quality</a:t>
            </a:r>
            <a:endParaRPr dirty="0"/>
          </a:p>
          <a:p>
            <a:pPr lvl="1"/>
            <a:r>
              <a:rPr dirty="0"/>
              <a:t>Expose students early on to data quality issues</a:t>
            </a:r>
          </a:p>
          <a:p>
            <a:pPr lvl="1"/>
            <a:r>
              <a:rPr lang="en-US" dirty="0"/>
              <a:t>Plusses/Minuses of Data Reuse</a:t>
            </a:r>
            <a:endParaRPr dirty="0"/>
          </a:p>
          <a:p>
            <a:pPr lvl="1"/>
            <a:r>
              <a:rPr dirty="0"/>
              <a:t>Biases of Clinical Data</a:t>
            </a:r>
          </a:p>
        </p:txBody>
      </p:sp>
      <p:pic>
        <p:nvPicPr>
          <p:cNvPr id="5" name="Content Placeholder 4" descr="image/healthcare-data.png">
            <a:extLst>
              <a:ext uri="{FF2B5EF4-FFF2-40B4-BE49-F238E27FC236}">
                <a16:creationId xmlns:a16="http://schemas.microsoft.com/office/drawing/2014/main" id="{B86B7209-49A3-4104-969E-3C142587DAE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 bwMode="auto">
          <a:xfrm>
            <a:off x="3021887" y="3098134"/>
            <a:ext cx="5995827" cy="372622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dirty="0"/>
              <a:t>Explor</a:t>
            </a:r>
            <a:r>
              <a:rPr lang="en-US" dirty="0"/>
              <a:t>atory Data Analysis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7248" y="1524695"/>
            <a:ext cx="4258638" cy="4525963"/>
          </a:xfrm>
        </p:spPr>
        <p:txBody>
          <a:bodyPr/>
          <a:lstStyle/>
          <a:p>
            <a:pPr lvl="1"/>
            <a:r>
              <a:rPr dirty="0"/>
              <a:t>Shiny app (burro) that lets students explore dataset</a:t>
            </a:r>
          </a:p>
          <a:p>
            <a:pPr lvl="1"/>
            <a:r>
              <a:rPr dirty="0"/>
              <a:t>Code-less, assumes no coding expertise</a:t>
            </a:r>
          </a:p>
          <a:p>
            <a:pPr lvl="1"/>
            <a:r>
              <a:rPr dirty="0"/>
              <a:t>Can be deployed as a website</a:t>
            </a:r>
            <a:endParaRPr lang="en-US" dirty="0"/>
          </a:p>
        </p:txBody>
      </p:sp>
      <p:pic>
        <p:nvPicPr>
          <p:cNvPr id="1026" name="Picture 2" descr="Data Explorer">
            <a:extLst>
              <a:ext uri="{FF2B5EF4-FFF2-40B4-BE49-F238E27FC236}">
                <a16:creationId xmlns:a16="http://schemas.microsoft.com/office/drawing/2014/main" id="{A92CBD07-4FEF-4462-AFB6-A2B1B27927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8902" y="1524695"/>
            <a:ext cx="6870895" cy="4212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EECF38-82EA-4FC7-8B42-558E4046E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Burro: Categorical Analysis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0E7F1B9-ECD2-4AF8-BA37-B6B6B98186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89714" y="1783156"/>
            <a:ext cx="584272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6748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t>Building Predictive Models by Making Decisions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665004"/>
            <a:ext cx="10072955" cy="4525963"/>
          </a:xfrm>
        </p:spPr>
        <p:txBody>
          <a:bodyPr>
            <a:normAutofit/>
          </a:bodyPr>
          <a:lstStyle/>
          <a:p>
            <a:pPr lvl="1"/>
            <a:r>
              <a:rPr dirty="0" err="1"/>
              <a:t>Rstudio</a:t>
            </a:r>
            <a:r>
              <a:rPr dirty="0"/>
              <a:t> notebook</a:t>
            </a:r>
            <a:r>
              <a:rPr lang="en-US" dirty="0"/>
              <a:t>: logistic regression</a:t>
            </a:r>
            <a:endParaRPr dirty="0"/>
          </a:p>
          <a:p>
            <a:pPr lvl="2"/>
            <a:r>
              <a:rPr dirty="0"/>
              <a:t>Simple data cleaning/impact on dataset</a:t>
            </a:r>
          </a:p>
          <a:p>
            <a:pPr lvl="1"/>
            <a:r>
              <a:rPr dirty="0"/>
              <a:t>Assessing </a:t>
            </a:r>
            <a:r>
              <a:rPr lang="en-US" dirty="0"/>
              <a:t>predictions</a:t>
            </a:r>
            <a:endParaRPr dirty="0"/>
          </a:p>
          <a:p>
            <a:pPr lvl="2"/>
            <a:r>
              <a:rPr dirty="0"/>
              <a:t>Test/Train Datasets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457F268-B65C-43F5-A92A-9746B36CCB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3644580"/>
            <a:ext cx="10972799" cy="306087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dirty="0"/>
              <a:t>Iterating your model: what about Race/Hypertension?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9538699" cy="4351338"/>
          </a:xfrm>
        </p:spPr>
        <p:txBody>
          <a:bodyPr/>
          <a:lstStyle/>
          <a:p>
            <a:pPr lvl="1"/>
            <a:r>
              <a:rPr dirty="0"/>
              <a:t>Understanding the contributions of </a:t>
            </a:r>
            <a:r>
              <a:rPr sz="2400" dirty="0">
                <a:latin typeface="Courier"/>
              </a:rPr>
              <a:t>race</a:t>
            </a:r>
          </a:p>
          <a:p>
            <a:pPr lvl="2"/>
            <a:r>
              <a:rPr dirty="0"/>
              <a:t>How is it defined?</a:t>
            </a:r>
          </a:p>
          <a:p>
            <a:pPr lvl="2"/>
            <a:r>
              <a:rPr dirty="0"/>
              <a:t>How does our population compare to the US?</a:t>
            </a:r>
          </a:p>
          <a:p>
            <a:pPr lvl="1"/>
            <a:r>
              <a:rPr dirty="0"/>
              <a:t>Understanding including hypertension as a variable</a:t>
            </a:r>
          </a:p>
          <a:p>
            <a:pPr lvl="2"/>
            <a:r>
              <a:rPr dirty="0"/>
              <a:t>Medication Lists</a:t>
            </a:r>
          </a:p>
          <a:p>
            <a:pPr lvl="2"/>
            <a:r>
              <a:rPr lang="en-US" dirty="0"/>
              <a:t>Systolic b</a:t>
            </a:r>
            <a:r>
              <a:rPr dirty="0"/>
              <a:t>lood pressur</a:t>
            </a:r>
            <a:r>
              <a:rPr lang="en-US" dirty="0"/>
              <a:t>e</a:t>
            </a:r>
            <a:endParaRPr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t>Final Analysis: Making and Documenting Critical Decisions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29310" y="1658263"/>
            <a:ext cx="9107184" cy="2530011"/>
          </a:xfrm>
        </p:spPr>
        <p:txBody>
          <a:bodyPr>
            <a:normAutofit/>
          </a:bodyPr>
          <a:lstStyle/>
          <a:p>
            <a:pPr lvl="1"/>
            <a:r>
              <a:rPr dirty="0"/>
              <a:t>Final presentation is an R Notebook</a:t>
            </a:r>
          </a:p>
          <a:p>
            <a:pPr lvl="1"/>
            <a:r>
              <a:rPr dirty="0"/>
              <a:t>What variables did you use at each step?</a:t>
            </a:r>
          </a:p>
          <a:p>
            <a:pPr lvl="1"/>
            <a:r>
              <a:rPr dirty="0"/>
              <a:t>Why did you include them?</a:t>
            </a:r>
          </a:p>
          <a:p>
            <a:pPr lvl="1"/>
            <a:r>
              <a:rPr dirty="0"/>
              <a:t>What were your values?</a:t>
            </a:r>
          </a:p>
          <a:p>
            <a:pPr lvl="1"/>
            <a:r>
              <a:rPr dirty="0"/>
              <a:t>How did that affect your results?</a:t>
            </a:r>
          </a:p>
          <a:p>
            <a:pPr marL="0" indent="0">
              <a:buNone/>
            </a:pP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723317-1574-4B07-AC7F-062E4A8B92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7843"/>
          <a:stretch/>
        </p:blipFill>
        <p:spPr>
          <a:xfrm>
            <a:off x="1265943" y="4725841"/>
            <a:ext cx="9390018" cy="2923269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t>Challenges: There is no right answer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dirty="0"/>
              <a:t>Students wanted to choose an “optimal” threshold</a:t>
            </a:r>
            <a:r>
              <a:rPr lang="en-US" dirty="0"/>
              <a:t> without values</a:t>
            </a:r>
            <a:endParaRPr dirty="0"/>
          </a:p>
          <a:p>
            <a:pPr lvl="1"/>
            <a:r>
              <a:rPr lang="en-US" dirty="0"/>
              <a:t>U</a:t>
            </a:r>
            <a:r>
              <a:rPr dirty="0"/>
              <a:t>nderstanding importance of how a clinical test would be used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Outcomes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t>Good opportunity for clinical/bioinformatics students to meet</a:t>
            </a:r>
          </a:p>
          <a:p>
            <a:pPr lvl="1"/>
            <a:r>
              <a:t>Sets the tone for our program</a:t>
            </a:r>
          </a:p>
          <a:p>
            <a:pPr lvl="1"/>
            <a:r>
              <a:t>Currently assessing impact on students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dirty="0"/>
              <a:t>Extensions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Data Science for MDs/PhDs</a:t>
            </a:r>
          </a:p>
          <a:p>
            <a:pPr lvl="2"/>
            <a:r>
              <a:rPr dirty="0"/>
              <a:t>Reframe as clinical case</a:t>
            </a:r>
            <a:endParaRPr lang="en-US" dirty="0"/>
          </a:p>
          <a:p>
            <a:pPr lvl="1"/>
            <a:r>
              <a:rPr lang="en-US" dirty="0"/>
              <a:t>Data Scavenger Hunts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Introduction: Ted Laderas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dirty="0"/>
              <a:t>Assistant Professor</a:t>
            </a:r>
          </a:p>
          <a:p>
            <a:pPr lvl="2"/>
            <a:r>
              <a:rPr dirty="0"/>
              <a:t>Division of Bioinformatics and Computational Biomedicine</a:t>
            </a:r>
            <a:r>
              <a:rPr lang="en-US" dirty="0"/>
              <a:t>, </a:t>
            </a:r>
            <a:r>
              <a:rPr dirty="0"/>
              <a:t>Medical Informatics and Clinical Epidemiolog</a:t>
            </a:r>
            <a:r>
              <a:rPr lang="en-US" dirty="0"/>
              <a:t>y, </a:t>
            </a:r>
            <a:r>
              <a:rPr dirty="0"/>
              <a:t>Oregon Health &amp; Science University</a:t>
            </a:r>
          </a:p>
          <a:p>
            <a:pPr lvl="1"/>
            <a:r>
              <a:rPr dirty="0"/>
              <a:t>Research Interests</a:t>
            </a:r>
          </a:p>
          <a:p>
            <a:pPr lvl="2"/>
            <a:r>
              <a:rPr dirty="0"/>
              <a:t>Education (active learning)</a:t>
            </a:r>
          </a:p>
          <a:p>
            <a:pPr lvl="2"/>
            <a:r>
              <a:rPr dirty="0"/>
              <a:t>Interactive Visualization</a:t>
            </a:r>
          </a:p>
          <a:p>
            <a:pPr lvl="2"/>
            <a:r>
              <a:rPr dirty="0"/>
              <a:t>Drug Sensitivity/Resistance in Cancer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Acknowledgements: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dirty="0"/>
              <a:t>T15 NLM Training Supplement Grant: 5T15LM007088</a:t>
            </a:r>
          </a:p>
          <a:p>
            <a:pPr lvl="1"/>
            <a:r>
              <a:rPr dirty="0"/>
              <a:t>Susan Redline/Dan Mobley at NSRR</a:t>
            </a:r>
            <a:endParaRPr lang="en-US" dirty="0"/>
          </a:p>
          <a:p>
            <a:pPr lvl="1"/>
            <a:r>
              <a:rPr lang="en-US" dirty="0"/>
              <a:t>The Carpentries</a:t>
            </a:r>
            <a:endParaRPr dirty="0"/>
          </a:p>
          <a:p>
            <a:pPr lvl="1"/>
            <a:r>
              <a:rPr dirty="0"/>
              <a:t>Incoming class of 2018 informatics students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Interested</a:t>
            </a:r>
            <a:r>
              <a:rPr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dirty="0"/>
              <a:t>Keep in touch! We want others to utilize the workshop!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These slides: </a:t>
            </a:r>
            <a:r>
              <a:rPr lang="en-US" dirty="0">
                <a:hlinkClick r:id="rId2"/>
              </a:rPr>
              <a:t>http://bit.ly/cdw_sdss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/>
              <a:t>Email: </a:t>
            </a:r>
            <a:r>
              <a:rPr dirty="0">
                <a:hlinkClick r:id="rId3"/>
              </a:rPr>
              <a:t>laderast@ohsu.edu</a:t>
            </a:r>
            <a:r>
              <a:rPr dirty="0"/>
              <a:t> </a:t>
            </a:r>
            <a:endParaRPr lang="en-US" dirty="0"/>
          </a:p>
          <a:p>
            <a:pPr marL="0" indent="0">
              <a:buNone/>
            </a:pPr>
            <a:r>
              <a:rPr dirty="0"/>
              <a:t>Burro: </a:t>
            </a:r>
            <a:r>
              <a:rPr dirty="0">
                <a:hlinkClick r:id="rId4"/>
              </a:rPr>
              <a:t>http://laderast.github.io/burro</a:t>
            </a:r>
            <a:endParaRPr lang="en-US" dirty="0"/>
          </a:p>
          <a:p>
            <a:pPr marL="0" indent="0">
              <a:buNone/>
            </a:pPr>
            <a:r>
              <a:rPr dirty="0"/>
              <a:t>Workshop: </a:t>
            </a:r>
            <a:r>
              <a:rPr dirty="0">
                <a:hlinkClick r:id="rId5"/>
              </a:rPr>
              <a:t>http://laderast.github.io/clinical_data_wrangling/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dirty="0"/>
              <a:t>Why clinical data wrangling?</a:t>
            </a:r>
          </a:p>
          <a:p>
            <a:pPr lvl="1"/>
            <a:r>
              <a:rPr dirty="0"/>
              <a:t>Why the workshop?</a:t>
            </a:r>
          </a:p>
          <a:p>
            <a:pPr lvl="1"/>
            <a:r>
              <a:rPr dirty="0"/>
              <a:t>What is the workshop?</a:t>
            </a:r>
          </a:p>
          <a:p>
            <a:pPr lvl="1"/>
            <a:r>
              <a:rPr dirty="0"/>
              <a:t>Components of the workshop</a:t>
            </a:r>
          </a:p>
          <a:p>
            <a:pPr lvl="1"/>
            <a:r>
              <a:rPr dirty="0"/>
              <a:t>Extensions</a:t>
            </a:r>
          </a:p>
          <a:p>
            <a:pPr lvl="1"/>
            <a:r>
              <a:rPr dirty="0"/>
              <a:t>Availability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Motivation: Why?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t>Research is multi-disciplinary</a:t>
            </a:r>
          </a:p>
          <a:p>
            <a:pPr lvl="1"/>
            <a:r>
              <a:t>Need for Translational Research Workforce</a:t>
            </a:r>
          </a:p>
          <a:p>
            <a:pPr lvl="1"/>
            <a:r>
              <a:t>Bridge gaps between computational biology and clinical realms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Clinical Data Wrangling</a:t>
            </a:r>
            <a:r>
              <a:rPr lang="en-US" dirty="0"/>
              <a:t> Workshop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867418" cy="4351338"/>
          </a:xfrm>
        </p:spPr>
        <p:txBody>
          <a:bodyPr/>
          <a:lstStyle/>
          <a:p>
            <a:pPr lvl="1"/>
            <a:r>
              <a:rPr lang="en-US" dirty="0"/>
              <a:t>Audience</a:t>
            </a:r>
            <a:r>
              <a:rPr dirty="0"/>
              <a:t>: </a:t>
            </a:r>
            <a:r>
              <a:rPr lang="en-US" dirty="0"/>
              <a:t>i</a:t>
            </a:r>
            <a:r>
              <a:rPr dirty="0"/>
              <a:t>ncoming</a:t>
            </a:r>
            <a:r>
              <a:rPr lang="en-US" dirty="0"/>
              <a:t> informatics</a:t>
            </a:r>
            <a:r>
              <a:rPr dirty="0"/>
              <a:t> graduate students</a:t>
            </a:r>
          </a:p>
          <a:p>
            <a:pPr lvl="1"/>
            <a:r>
              <a:rPr dirty="0"/>
              <a:t>Designed for both clinical and bioinformatics students</a:t>
            </a:r>
          </a:p>
          <a:p>
            <a:pPr lvl="2"/>
            <a:r>
              <a:rPr dirty="0"/>
              <a:t>Assumes no expertise with R/RStudio</a:t>
            </a:r>
          </a:p>
          <a:p>
            <a:pPr lvl="1"/>
            <a:r>
              <a:rPr dirty="0"/>
              <a:t>Introduce students to data quality issues with clinical data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9DE7F3E-D117-4AC1-9D0A-0B4BC8B382EA}"/>
              </a:ext>
            </a:extLst>
          </p:cNvPr>
          <p:cNvGrpSpPr/>
          <p:nvPr/>
        </p:nvGrpSpPr>
        <p:grpSpPr>
          <a:xfrm>
            <a:off x="7949502" y="1604963"/>
            <a:ext cx="2209800" cy="4572000"/>
            <a:chOff x="3413834" y="1296874"/>
            <a:chExt cx="2209800" cy="4572000"/>
          </a:xfrm>
        </p:grpSpPr>
        <p:sp>
          <p:nvSpPr>
            <p:cNvPr id="5" name="Rounded Rectangle 2">
              <a:extLst>
                <a:ext uri="{FF2B5EF4-FFF2-40B4-BE49-F238E27FC236}">
                  <a16:creationId xmlns:a16="http://schemas.microsoft.com/office/drawing/2014/main" id="{D970F307-A3A7-421D-91FF-7595735E8A47}"/>
                </a:ext>
              </a:extLst>
            </p:cNvPr>
            <p:cNvSpPr/>
            <p:nvPr/>
          </p:nvSpPr>
          <p:spPr>
            <a:xfrm>
              <a:off x="3413834" y="1296874"/>
              <a:ext cx="2209800" cy="91440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Lato Regular" panose="020F0502020204030203" pitchFamily="34" charset="0"/>
                  <a:ea typeface="Lato Regular" panose="020F0502020204030203" pitchFamily="34" charset="0"/>
                  <a:cs typeface="Lato Regular" panose="020F0502020204030203" pitchFamily="34" charset="0"/>
                </a:rPr>
                <a:t>Data Exploration and Availability Assessment</a:t>
              </a:r>
            </a:p>
          </p:txBody>
        </p:sp>
        <p:sp>
          <p:nvSpPr>
            <p:cNvPr id="6" name="Rounded Rectangle 3">
              <a:extLst>
                <a:ext uri="{FF2B5EF4-FFF2-40B4-BE49-F238E27FC236}">
                  <a16:creationId xmlns:a16="http://schemas.microsoft.com/office/drawing/2014/main" id="{6E1E6C46-AE2C-4603-B83B-0D63935BFE99}"/>
                </a:ext>
              </a:extLst>
            </p:cNvPr>
            <p:cNvSpPr/>
            <p:nvPr/>
          </p:nvSpPr>
          <p:spPr>
            <a:xfrm>
              <a:off x="3413834" y="2516074"/>
              <a:ext cx="2209800" cy="91440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Lato Regular" panose="020F0502020204030203" pitchFamily="34" charset="0"/>
                  <a:ea typeface="Lato Regular" panose="020F0502020204030203" pitchFamily="34" charset="0"/>
                  <a:cs typeface="Lato Regular" panose="020F0502020204030203" pitchFamily="34" charset="0"/>
                </a:rPr>
                <a:t>ETL and Curation</a:t>
              </a:r>
            </a:p>
          </p:txBody>
        </p:sp>
        <p:sp>
          <p:nvSpPr>
            <p:cNvPr id="7" name="Rounded Rectangle 4">
              <a:extLst>
                <a:ext uri="{FF2B5EF4-FFF2-40B4-BE49-F238E27FC236}">
                  <a16:creationId xmlns:a16="http://schemas.microsoft.com/office/drawing/2014/main" id="{90CF95B3-1319-4DDC-B5B6-B58BFB815257}"/>
                </a:ext>
              </a:extLst>
            </p:cNvPr>
            <p:cNvSpPr/>
            <p:nvPr/>
          </p:nvSpPr>
          <p:spPr>
            <a:xfrm>
              <a:off x="3413834" y="3735274"/>
              <a:ext cx="2209800" cy="91440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  <a:latin typeface="Lato Regular" panose="020F0502020204030203" pitchFamily="34" charset="0"/>
                  <a:ea typeface="Lato Regular" panose="020F0502020204030203" pitchFamily="34" charset="0"/>
                  <a:cs typeface="Lato Regular" panose="020F0502020204030203" pitchFamily="34" charset="0"/>
                </a:rPr>
                <a:t>ETL Quality Assurance</a:t>
              </a:r>
            </a:p>
          </p:txBody>
        </p:sp>
        <p:sp>
          <p:nvSpPr>
            <p:cNvPr id="8" name="Rounded Rectangle 5">
              <a:extLst>
                <a:ext uri="{FF2B5EF4-FFF2-40B4-BE49-F238E27FC236}">
                  <a16:creationId xmlns:a16="http://schemas.microsoft.com/office/drawing/2014/main" id="{24A63B4F-B2CE-43C3-9ACA-10A3628C796E}"/>
                </a:ext>
              </a:extLst>
            </p:cNvPr>
            <p:cNvSpPr/>
            <p:nvPr/>
          </p:nvSpPr>
          <p:spPr>
            <a:xfrm>
              <a:off x="3413834" y="4954474"/>
              <a:ext cx="2209800" cy="91440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  <a:latin typeface="Lato Regular" panose="020F0502020204030203" pitchFamily="34" charset="0"/>
                  <a:ea typeface="Lato Regular" panose="020F0502020204030203" pitchFamily="34" charset="0"/>
                  <a:cs typeface="Lato Regular" panose="020F0502020204030203" pitchFamily="34" charset="0"/>
                </a:rPr>
                <a:t>Fitness for Use Assessment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FD15FDE5-B588-4CF9-AF5F-E4C7B6550EDD}"/>
                </a:ext>
              </a:extLst>
            </p:cNvPr>
            <p:cNvCxnSpPr>
              <a:stCxn id="5" idx="2"/>
              <a:endCxn id="6" idx="0"/>
            </p:cNvCxnSpPr>
            <p:nvPr/>
          </p:nvCxnSpPr>
          <p:spPr>
            <a:xfrm>
              <a:off x="4518734" y="2211274"/>
              <a:ext cx="0" cy="30480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564D65EB-16A7-4F01-8364-F9A6FC4D4502}"/>
                </a:ext>
              </a:extLst>
            </p:cNvPr>
            <p:cNvCxnSpPr>
              <a:stCxn id="6" idx="2"/>
              <a:endCxn id="7" idx="0"/>
            </p:cNvCxnSpPr>
            <p:nvPr/>
          </p:nvCxnSpPr>
          <p:spPr>
            <a:xfrm>
              <a:off x="4518734" y="3430474"/>
              <a:ext cx="0" cy="30480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A48E327A-C01E-4A13-AC67-328E6658E3D7}"/>
                </a:ext>
              </a:extLst>
            </p:cNvPr>
            <p:cNvCxnSpPr>
              <a:stCxn id="7" idx="2"/>
              <a:endCxn id="8" idx="0"/>
            </p:cNvCxnSpPr>
            <p:nvPr/>
          </p:nvCxnSpPr>
          <p:spPr>
            <a:xfrm>
              <a:off x="4518734" y="4649674"/>
              <a:ext cx="0" cy="30480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Learning 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buAutoNum type="arabicPeriod"/>
            </a:pPr>
            <a:r>
              <a:rPr b="1" dirty="0"/>
              <a:t>Understand</a:t>
            </a:r>
            <a:r>
              <a:rPr dirty="0"/>
              <a:t> the usefulness and challenges with working with clinical data</a:t>
            </a:r>
            <a:endParaRPr lang="en-US" dirty="0"/>
          </a:p>
          <a:p>
            <a:pPr lvl="1">
              <a:buFont typeface="Arial"/>
              <a:buAutoNum type="arabicPeriod"/>
            </a:pPr>
            <a:r>
              <a:rPr lang="en-US" b="1" dirty="0"/>
              <a:t> Understand</a:t>
            </a:r>
            <a:r>
              <a:rPr lang="en-US" dirty="0"/>
              <a:t> the biology of sleep and sleep apnea and how the biology informs the covariates measured in the Sleep Heart Health Study</a:t>
            </a:r>
            <a:endParaRPr dirty="0"/>
          </a:p>
          <a:p>
            <a:pPr lvl="1">
              <a:buAutoNum type="arabicPeriod"/>
            </a:pPr>
            <a:r>
              <a:rPr lang="en-US" b="1" dirty="0"/>
              <a:t> </a:t>
            </a:r>
            <a:r>
              <a:rPr b="1" dirty="0"/>
              <a:t>Learn</a:t>
            </a:r>
            <a:r>
              <a:rPr dirty="0"/>
              <a:t> Exploratory Data Analysis techniques and use them to </a:t>
            </a:r>
            <a:r>
              <a:rPr b="1" dirty="0"/>
              <a:t>inform/</a:t>
            </a:r>
            <a:r>
              <a:rPr b="1" dirty="0" err="1"/>
              <a:t>analyse</a:t>
            </a:r>
            <a:r>
              <a:rPr dirty="0"/>
              <a:t> model building</a:t>
            </a:r>
          </a:p>
          <a:p>
            <a:pPr lvl="1">
              <a:buAutoNum type="arabicPeriod"/>
            </a:pPr>
            <a:r>
              <a:rPr lang="en-US" b="1" dirty="0"/>
              <a:t> </a:t>
            </a:r>
            <a:r>
              <a:rPr b="1" dirty="0"/>
              <a:t>Evaluate</a:t>
            </a:r>
            <a:r>
              <a:rPr dirty="0"/>
              <a:t> a predictive model (logistic regression) using simple diagnostics.</a:t>
            </a:r>
            <a:r>
              <a:rPr lang="en-US" dirty="0"/>
              <a:t> </a:t>
            </a:r>
            <a:endParaRPr dirty="0"/>
          </a:p>
          <a:p>
            <a:pPr lvl="1">
              <a:buAutoNum type="arabicPeriod"/>
            </a:pPr>
            <a:r>
              <a:rPr lang="en-US" b="1" dirty="0"/>
              <a:t> </a:t>
            </a:r>
            <a:r>
              <a:rPr b="1" dirty="0"/>
              <a:t>Communicate</a:t>
            </a:r>
            <a:r>
              <a:rPr dirty="0"/>
              <a:t> your findings in a team setting.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Challenges: Where to get data?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dirty="0"/>
              <a:t>Partnership with National Sleep Research Resource</a:t>
            </a:r>
          </a:p>
          <a:p>
            <a:pPr lvl="2"/>
            <a:r>
              <a:rPr dirty="0">
                <a:hlinkClick r:id="rId2"/>
              </a:rPr>
              <a:t>http://sleepdata.org</a:t>
            </a:r>
          </a:p>
          <a:p>
            <a:pPr lvl="1"/>
            <a:r>
              <a:rPr dirty="0"/>
              <a:t>Sleep Heart Health Study data</a:t>
            </a:r>
            <a:endParaRPr lang="en-US" dirty="0"/>
          </a:p>
          <a:p>
            <a:pPr lvl="2"/>
            <a:r>
              <a:rPr lang="en-US" dirty="0"/>
              <a:t>How are sleep disorders (apnea) related to cardiovascular disease?</a:t>
            </a:r>
            <a:endParaRPr dirty="0"/>
          </a:p>
          <a:p>
            <a:pPr lvl="2"/>
            <a:r>
              <a:rPr dirty="0"/>
              <a:t>~5700 patients, </a:t>
            </a:r>
            <a:r>
              <a:rPr lang="en-US" dirty="0"/>
              <a:t>30</a:t>
            </a:r>
            <a:r>
              <a:rPr dirty="0"/>
              <a:t>00 covariates</a:t>
            </a:r>
            <a:endParaRPr lang="en-US" dirty="0"/>
          </a:p>
          <a:p>
            <a:pPr lvl="2"/>
            <a:r>
              <a:rPr lang="en-US" dirty="0"/>
              <a:t>Reduced to 17 covariates</a:t>
            </a:r>
            <a:endParaRPr dirty="0"/>
          </a:p>
          <a:p>
            <a:pPr lvl="1"/>
            <a:r>
              <a:rPr dirty="0"/>
              <a:t>Requires students to sign </a:t>
            </a:r>
            <a:r>
              <a:rPr dirty="0">
                <a:hlinkClick r:id="rId3"/>
              </a:rPr>
              <a:t>data use agreement</a:t>
            </a:r>
            <a:endParaRPr dirty="0">
              <a:hlinkClick r:id="" action="ppaction://noaction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t>Workshop is split over multiple days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pPr lvl="1"/>
            <a:r>
              <a:rPr dirty="0"/>
              <a:t>Day 1:</a:t>
            </a:r>
          </a:p>
          <a:p>
            <a:pPr lvl="2"/>
            <a:r>
              <a:rPr sz="2400" dirty="0"/>
              <a:t>Logistics</a:t>
            </a:r>
          </a:p>
          <a:p>
            <a:pPr lvl="2"/>
            <a:r>
              <a:rPr sz="2400" dirty="0"/>
              <a:t>Intro to sleep data</a:t>
            </a:r>
          </a:p>
          <a:p>
            <a:pPr lvl="2"/>
            <a:r>
              <a:rPr sz="2400" dirty="0"/>
              <a:t>Intro to data reuse and data quality</a:t>
            </a:r>
          </a:p>
          <a:p>
            <a:pPr lvl="2"/>
            <a:r>
              <a:rPr lang="en-US" sz="2400" dirty="0"/>
              <a:t>Exploratory Data Analysis</a:t>
            </a:r>
            <a:endParaRPr sz="2400" dirty="0"/>
          </a:p>
          <a:p>
            <a:pPr lvl="2"/>
            <a:r>
              <a:rPr sz="2400" dirty="0"/>
              <a:t>Intro to logistic regression</a:t>
            </a:r>
          </a:p>
          <a:p>
            <a:pPr lvl="1"/>
            <a:endParaRPr lang="en-US" dirty="0"/>
          </a:p>
          <a:p>
            <a:pPr lvl="1"/>
            <a:r>
              <a:rPr dirty="0"/>
              <a:t>Day 2:</a:t>
            </a:r>
            <a:r>
              <a:rPr lang="en-US" dirty="0"/>
              <a:t> </a:t>
            </a:r>
            <a:endParaRPr dirty="0"/>
          </a:p>
          <a:p>
            <a:pPr lvl="2"/>
            <a:r>
              <a:rPr sz="2400" dirty="0"/>
              <a:t>Logistic regression Q&amp;A</a:t>
            </a:r>
          </a:p>
          <a:p>
            <a:pPr lvl="2"/>
            <a:r>
              <a:rPr sz="2400" dirty="0"/>
              <a:t>Assignment: Is Race appropriate?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8BB2AB-29C9-4326-AC1E-7FB44AD738A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pPr lvl="1"/>
            <a:r>
              <a:rPr lang="en-US" dirty="0"/>
              <a:t>Day 3:</a:t>
            </a:r>
          </a:p>
          <a:p>
            <a:pPr lvl="2"/>
            <a:r>
              <a:rPr lang="en-US" sz="2400" dirty="0"/>
              <a:t>Is hypertension appropriate?</a:t>
            </a:r>
          </a:p>
          <a:p>
            <a:pPr lvl="2"/>
            <a:r>
              <a:rPr lang="en-US" sz="2400" dirty="0"/>
              <a:t>Final presentation prep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Day 4:</a:t>
            </a:r>
          </a:p>
          <a:p>
            <a:pPr lvl="2"/>
            <a:r>
              <a:rPr lang="en-US" sz="2400" dirty="0"/>
              <a:t>Final Presentation by groups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Social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dirty="0"/>
              <a:t>Introduce students to each other</a:t>
            </a:r>
          </a:p>
          <a:p>
            <a:pPr lvl="1"/>
            <a:r>
              <a:rPr dirty="0"/>
              <a:t>Code of Conduct</a:t>
            </a:r>
          </a:p>
          <a:p>
            <a:pPr lvl="1"/>
            <a:r>
              <a:rPr dirty="0"/>
              <a:t>Psychological Safety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700</TotalTime>
  <Words>685</Words>
  <Application>Microsoft Office PowerPoint</Application>
  <PresentationFormat>Widescreen</PresentationFormat>
  <Paragraphs>122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Arial</vt:lpstr>
      <vt:lpstr>Calibri</vt:lpstr>
      <vt:lpstr>Calibri Light</vt:lpstr>
      <vt:lpstr>Courier</vt:lpstr>
      <vt:lpstr>Lato Regular</vt:lpstr>
      <vt:lpstr>Office Theme</vt:lpstr>
      <vt:lpstr>Clinical Data Wrangling: Active/Didactic Learning</vt:lpstr>
      <vt:lpstr>Introduction: Ted Laderas</vt:lpstr>
      <vt:lpstr>Overview</vt:lpstr>
      <vt:lpstr>Motivation: Why?</vt:lpstr>
      <vt:lpstr>Clinical Data Wrangling Workshop</vt:lpstr>
      <vt:lpstr>Learning Objectives</vt:lpstr>
      <vt:lpstr>Challenges: Where to get data?</vt:lpstr>
      <vt:lpstr>Workshop is split over multiple days</vt:lpstr>
      <vt:lpstr>Social Learning</vt:lpstr>
      <vt:lpstr>Lecture: Background about Sleep Apnea</vt:lpstr>
      <vt:lpstr>Lecture: Data Reuse and Data Quality Issues</vt:lpstr>
      <vt:lpstr>Exploratory Data Analysis</vt:lpstr>
      <vt:lpstr>Burro: Categorical Analysis</vt:lpstr>
      <vt:lpstr>Building Predictive Models by Making Decisions</vt:lpstr>
      <vt:lpstr>Iterating your model: what about Race/Hypertension?</vt:lpstr>
      <vt:lpstr>Final Analysis: Making and Documenting Critical Decisions</vt:lpstr>
      <vt:lpstr>Challenges: There is no right answer</vt:lpstr>
      <vt:lpstr>Outcomes</vt:lpstr>
      <vt:lpstr>Extensions</vt:lpstr>
      <vt:lpstr>Acknowledgements:</vt:lpstr>
      <vt:lpstr>Interested?</vt:lpstr>
    </vt:vector>
  </TitlesOfParts>
  <LinksUpToDate>false</LinksUpToDate>
  <SharedDoc>false</SharedDoc>
  <HyperlinksChanged>false</HyperlinksChanged>
  <AppVersion>16.0000</AppVersion>
</Properties>
</file>

<file path=docProps/app0.xml><?xml version="1.0" encoding="utf-8"?>
<Properties xmlns="http://schemas.openxmlformats.org/officeDocument/2006/extended-properties" xmlns:vt="http://schemas.openxmlformats.org/officeDocument/2006/docPropsVTypes">
  <TotalTime>1</TotalTime>
  <Words>26</Words>
  <Application>Microsoft Office PowerPoint</Application>
  <PresentationFormat>On-screen Show (4:3)</PresentationFormat>
  <Paragraphs>10</Paragraphs>
  <Slides>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5" baseType="lpstr">
      <vt:lpstr>Arial</vt:lpstr>
      <vt:lpstr>Calibri</vt:lpstr>
      <vt:lpstr>Office Theme</vt:lpstr>
      <vt:lpstr>Title</vt:lpstr>
      <vt:lpstr>Slide Title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Clinical Data Wrangling</dc:title>
  <dc:creator>Ted Laderas, Nicole Weiskopf and Eilis Boudreau</dc:creator>
  <cp:keywords/>
  <cp:lastModifiedBy>Ted Laderas</cp:lastModifiedBy>
  <cp:revision>13</cp:revision>
  <dcterms:created xsi:type="dcterms:W3CDTF">2019-05-30T00:02:21Z</dcterms:created>
  <dcterms:modified xsi:type="dcterms:W3CDTF">2019-05-30T14:11:02Z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ate">
    <vt:lpwstr>2019-05-29</vt:lpwstr>
  </property>
  <property fmtid="{D5CDD505-2E9C-101B-9397-08002B2CF9AE}" pid="3" name="output">
    <vt:lpwstr>powerpoint_presentation</vt:lpwstr>
  </property>
</Properties>
</file>